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E924E14-3306-45AA-B001-12116ED42DC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863F6EB-B243-4E9D-B968-91EAEAC33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98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797E-65FE-409A-8F2F-B952EF34BCB8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4FD2-F89F-4BAF-ABEA-70325279D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73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797E-65FE-409A-8F2F-B952EF34BCB8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4FD2-F89F-4BAF-ABEA-70325279D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86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797E-65FE-409A-8F2F-B952EF34BCB8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4FD2-F89F-4BAF-ABEA-70325279DF8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2210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797E-65FE-409A-8F2F-B952EF34BCB8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4FD2-F89F-4BAF-ABEA-70325279D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73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797E-65FE-409A-8F2F-B952EF34BCB8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4FD2-F89F-4BAF-ABEA-70325279DF8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087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797E-65FE-409A-8F2F-B952EF34BCB8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4FD2-F89F-4BAF-ABEA-70325279D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0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797E-65FE-409A-8F2F-B952EF34BCB8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4FD2-F89F-4BAF-ABEA-70325279D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68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797E-65FE-409A-8F2F-B952EF34BCB8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4FD2-F89F-4BAF-ABEA-70325279D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3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797E-65FE-409A-8F2F-B952EF34BCB8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4FD2-F89F-4BAF-ABEA-70325279D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165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797E-65FE-409A-8F2F-B952EF34BCB8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4FD2-F89F-4BAF-ABEA-70325279D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2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797E-65FE-409A-8F2F-B952EF34BCB8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4FD2-F89F-4BAF-ABEA-70325279D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2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797E-65FE-409A-8F2F-B952EF34BCB8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4FD2-F89F-4BAF-ABEA-70325279D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88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797E-65FE-409A-8F2F-B952EF34BCB8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4FD2-F89F-4BAF-ABEA-70325279D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21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797E-65FE-409A-8F2F-B952EF34BCB8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4FD2-F89F-4BAF-ABEA-70325279D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125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797E-65FE-409A-8F2F-B952EF34BCB8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4FD2-F89F-4BAF-ABEA-70325279D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07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4FD2-F89F-4BAF-ABEA-70325279DF8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797E-65FE-409A-8F2F-B952EF34BCB8}" type="datetimeFigureOut">
              <a:rPr lang="en-US" smtClean="0"/>
              <a:t>2/2/2016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74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5797E-65FE-409A-8F2F-B952EF34BCB8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5714FD2-F89F-4BAF-ABEA-70325279D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94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Parking Proposal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at the Faculty Senate</a:t>
            </a:r>
          </a:p>
          <a:p>
            <a:r>
              <a:rPr lang="en-US" dirty="0" smtClean="0"/>
              <a:t>February 2,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463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593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What Next?  Two-Step Process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79511"/>
            <a:ext cx="8596668" cy="4361852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/>
              <a:t>Step One:  Petition the Chancellor:</a:t>
            </a:r>
          </a:p>
          <a:p>
            <a:pPr lvl="1"/>
            <a:r>
              <a:rPr lang="en-US" sz="2400" dirty="0"/>
              <a:t>Increase the parking violation fine by $10. </a:t>
            </a:r>
          </a:p>
          <a:p>
            <a:pPr lvl="1"/>
            <a:r>
              <a:rPr lang="en-US" sz="2400" dirty="0"/>
              <a:t>This does NOT require Curator Board Approval</a:t>
            </a:r>
          </a:p>
          <a:p>
            <a:pPr lvl="1"/>
            <a:r>
              <a:rPr lang="en-US" sz="2400" dirty="0"/>
              <a:t>This would immediately benefit those employees with 30 years+ service</a:t>
            </a:r>
            <a:r>
              <a:rPr lang="en-US" sz="2600" dirty="0"/>
              <a:t/>
            </a:r>
            <a:br>
              <a:rPr lang="en-US" sz="2600" dirty="0"/>
            </a:br>
            <a:endParaRPr lang="en-US" sz="2600" dirty="0"/>
          </a:p>
          <a:p>
            <a:r>
              <a:rPr lang="en-US" sz="2800" dirty="0"/>
              <a:t>Step Two:  Formally propose </a:t>
            </a:r>
            <a:r>
              <a:rPr lang="en-US" sz="2800" dirty="0" smtClean="0"/>
              <a:t>fee increase of $0.97 or $1</a:t>
            </a:r>
            <a:endParaRPr lang="en-US" sz="2800" dirty="0"/>
          </a:p>
          <a:p>
            <a:pPr lvl="1"/>
            <a:r>
              <a:rPr lang="en-US" sz="2400" dirty="0"/>
              <a:t>This DOES require Curator Board Approval</a:t>
            </a:r>
          </a:p>
          <a:p>
            <a:pPr lvl="1"/>
            <a:r>
              <a:rPr lang="en-US" sz="2400" dirty="0"/>
              <a:t>This would benefit those employees with 20 years+ service</a:t>
            </a:r>
            <a:br>
              <a:rPr lang="en-US" sz="2400" dirty="0"/>
            </a:br>
            <a:endParaRPr lang="en-US" sz="2400" dirty="0"/>
          </a:p>
          <a:p>
            <a:pPr lvl="1">
              <a:buNone/>
            </a:pPr>
            <a:r>
              <a:rPr lang="en-US" sz="3200" dirty="0">
                <a:solidFill>
                  <a:srgbClr val="C00000"/>
                </a:solidFill>
              </a:rPr>
              <a:t>MOTION TO PROCEED?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58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Parking—Benefit or Tax?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2600"/>
            <a:ext cx="8596668" cy="49148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</a:t>
            </a:r>
            <a:r>
              <a:rPr lang="en-US" sz="2800" dirty="0"/>
              <a:t>.  Parking is a </a:t>
            </a:r>
            <a:r>
              <a:rPr lang="en-US" sz="2800" b="1" u="sng" dirty="0"/>
              <a:t>tax</a:t>
            </a:r>
            <a:r>
              <a:rPr lang="en-US" sz="2800" dirty="0"/>
              <a:t> </a:t>
            </a:r>
          </a:p>
          <a:p>
            <a:pPr lvl="1"/>
            <a:r>
              <a:rPr lang="en-US" sz="2800" dirty="0"/>
              <a:t>Applied to everyone who comes to UMKC, either as a student or an employee—</a:t>
            </a:r>
          </a:p>
          <a:p>
            <a:pPr lvl="1"/>
            <a:r>
              <a:rPr lang="en-US" sz="2800" dirty="0"/>
              <a:t>This is the status quo.</a:t>
            </a:r>
            <a:br>
              <a:rPr lang="en-US" sz="2800" dirty="0"/>
            </a:br>
            <a:endParaRPr lang="en-US" sz="2800" dirty="0"/>
          </a:p>
          <a:p>
            <a:r>
              <a:rPr lang="en-US" sz="2800" dirty="0"/>
              <a:t>2.  Parking is a </a:t>
            </a:r>
            <a:r>
              <a:rPr lang="en-US" sz="2800" b="1" u="sng" dirty="0"/>
              <a:t>benefit</a:t>
            </a:r>
            <a:r>
              <a:rPr lang="en-US" sz="2800" dirty="0"/>
              <a:t> </a:t>
            </a:r>
          </a:p>
          <a:p>
            <a:pPr lvl="1"/>
            <a:r>
              <a:rPr lang="en-US" sz="2800" dirty="0"/>
              <a:t>Provided to the members of the UMKC ‘family’</a:t>
            </a:r>
          </a:p>
          <a:p>
            <a:pPr lvl="1"/>
            <a:r>
              <a:rPr lang="en-US" sz="2800" dirty="0"/>
              <a:t>Can this be the new ‘status quo’???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0043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As a Benefit…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26163"/>
            <a:ext cx="8596668" cy="4315199"/>
          </a:xfrm>
        </p:spPr>
        <p:txBody>
          <a:bodyPr>
            <a:normAutofit/>
          </a:bodyPr>
          <a:lstStyle/>
          <a:p>
            <a:r>
              <a:rPr lang="en-US" sz="2400" dirty="0"/>
              <a:t>According to the Mission and Vision of the University and its Strategic plan as reiterated often by the Chancellor and the Provost, at UMKC we want/need to:</a:t>
            </a:r>
          </a:p>
          <a:p>
            <a:pPr lvl="1"/>
            <a:r>
              <a:rPr lang="en-US" sz="2400" dirty="0"/>
              <a:t>Create a vibrant learning and campus life experience.</a:t>
            </a:r>
          </a:p>
          <a:p>
            <a:pPr lvl="1"/>
            <a:r>
              <a:rPr lang="en-US" sz="2400" dirty="0"/>
              <a:t>Create a supportive campus environment</a:t>
            </a:r>
          </a:p>
          <a:p>
            <a:pPr lvl="1"/>
            <a:r>
              <a:rPr lang="en-US" sz="2400" dirty="0"/>
              <a:t>Promote community engagement, on campus and off</a:t>
            </a:r>
          </a:p>
          <a:p>
            <a:pPr lvl="1"/>
            <a:r>
              <a:rPr lang="en-US" sz="2400" dirty="0"/>
              <a:t>Increase morale:  The UMKC </a:t>
            </a:r>
            <a:r>
              <a:rPr lang="en-US" sz="2400" dirty="0" err="1"/>
              <a:t>COACHE</a:t>
            </a:r>
            <a:r>
              <a:rPr lang="en-US" sz="2400" dirty="0"/>
              <a:t> survey results showed low morale among employees; low results with regard to personal and family policies; very low results regarding salary, etc.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447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Parking as a tax over the </a:t>
            </a:r>
            <a:r>
              <a:rPr lang="en-US" dirty="0" smtClean="0">
                <a:solidFill>
                  <a:schemeClr val="tx1"/>
                </a:solidFill>
              </a:rPr>
              <a:t>years—the status quo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44823"/>
            <a:ext cx="8596668" cy="4296539"/>
          </a:xfrm>
        </p:spPr>
        <p:txBody>
          <a:bodyPr>
            <a:noAutofit/>
          </a:bodyPr>
          <a:lstStyle/>
          <a:p>
            <a:r>
              <a:rPr lang="en-US" sz="2800" dirty="0"/>
              <a:t> </a:t>
            </a:r>
            <a:r>
              <a:rPr lang="en-US" sz="2800" dirty="0" smtClean="0"/>
              <a:t>							</a:t>
            </a:r>
            <a:r>
              <a:rPr lang="en-US" sz="2800" dirty="0" smtClean="0"/>
              <a:t>  Max</a:t>
            </a:r>
            <a:r>
              <a:rPr lang="en-US" sz="2800" dirty="0"/>
              <a:t>			Min</a:t>
            </a:r>
          </a:p>
          <a:p>
            <a:r>
              <a:rPr lang="en-US" sz="2800" dirty="0" smtClean="0"/>
              <a:t>30</a:t>
            </a:r>
            <a:r>
              <a:rPr lang="en-US" sz="2800" dirty="0"/>
              <a:t>+ </a:t>
            </a:r>
            <a:r>
              <a:rPr lang="en-US" sz="2800" dirty="0" err="1"/>
              <a:t>yrs</a:t>
            </a:r>
            <a:r>
              <a:rPr lang="en-US" sz="2800" dirty="0"/>
              <a:t>		</a:t>
            </a:r>
            <a:r>
              <a:rPr lang="en-US" sz="2800" dirty="0" smtClean="0"/>
              <a:t>		 </a:t>
            </a:r>
            <a:r>
              <a:rPr lang="en-US" sz="2800" dirty="0"/>
              <a:t>$15K 	   $  9K</a:t>
            </a:r>
          </a:p>
          <a:p>
            <a:r>
              <a:rPr lang="en-US" sz="2800" dirty="0"/>
              <a:t>25-29 </a:t>
            </a:r>
            <a:r>
              <a:rPr lang="en-US" sz="2800" dirty="0" err="1"/>
              <a:t>yrs</a:t>
            </a:r>
            <a:r>
              <a:rPr lang="en-US" sz="2800" dirty="0"/>
              <a:t>	 </a:t>
            </a:r>
            <a:r>
              <a:rPr lang="en-US" sz="2800" dirty="0" smtClean="0"/>
              <a:t>			 $</a:t>
            </a:r>
            <a:r>
              <a:rPr lang="en-US" sz="2800" dirty="0"/>
              <a:t>13K		   $  8K</a:t>
            </a:r>
          </a:p>
          <a:p>
            <a:r>
              <a:rPr lang="en-US" sz="2800" dirty="0"/>
              <a:t>20-24 </a:t>
            </a:r>
            <a:r>
              <a:rPr lang="en-US" sz="2800" dirty="0" err="1"/>
              <a:t>yrs</a:t>
            </a:r>
            <a:r>
              <a:rPr lang="en-US" sz="2800" dirty="0"/>
              <a:t>	 </a:t>
            </a:r>
            <a:r>
              <a:rPr lang="en-US" sz="2800" dirty="0" smtClean="0"/>
              <a:t>			 $</a:t>
            </a:r>
            <a:r>
              <a:rPr lang="en-US" sz="2800" dirty="0"/>
              <a:t>12K		   $  7K</a:t>
            </a:r>
          </a:p>
          <a:p>
            <a:r>
              <a:rPr lang="en-US" sz="2800" dirty="0"/>
              <a:t>15-19 </a:t>
            </a:r>
            <a:r>
              <a:rPr lang="en-US" sz="2800" dirty="0" err="1"/>
              <a:t>yrs</a:t>
            </a:r>
            <a:r>
              <a:rPr lang="en-US" sz="2800" dirty="0"/>
              <a:t>	 </a:t>
            </a:r>
            <a:r>
              <a:rPr lang="en-US" sz="2800" dirty="0" smtClean="0"/>
              <a:t>			 $</a:t>
            </a:r>
            <a:r>
              <a:rPr lang="en-US" sz="2800" dirty="0"/>
              <a:t>10K		   $  5K</a:t>
            </a:r>
          </a:p>
          <a:p>
            <a:r>
              <a:rPr lang="en-US" sz="2800" dirty="0"/>
              <a:t>10-14 </a:t>
            </a:r>
            <a:r>
              <a:rPr lang="en-US" sz="2800" dirty="0" err="1"/>
              <a:t>yrs</a:t>
            </a:r>
            <a:r>
              <a:rPr lang="en-US" sz="2800" dirty="0"/>
              <a:t>	 </a:t>
            </a:r>
            <a:r>
              <a:rPr lang="en-US" sz="2800" dirty="0" smtClean="0"/>
              <a:t>			 $  </a:t>
            </a:r>
            <a:r>
              <a:rPr lang="en-US" sz="2800" dirty="0"/>
              <a:t>7K		   $  </a:t>
            </a:r>
            <a:r>
              <a:rPr lang="en-US" sz="2800" dirty="0" smtClean="0"/>
              <a:t>4K</a:t>
            </a:r>
          </a:p>
          <a:p>
            <a:r>
              <a:rPr lang="en-US" sz="2800" dirty="0" smtClean="0"/>
              <a:t>How </a:t>
            </a:r>
            <a:r>
              <a:rPr lang="en-US" sz="2800" dirty="0"/>
              <a:t>can we turn </a:t>
            </a:r>
            <a:r>
              <a:rPr lang="en-US" sz="2800" dirty="0" smtClean="0"/>
              <a:t>this parking tax </a:t>
            </a:r>
            <a:r>
              <a:rPr lang="en-US" sz="2800" dirty="0"/>
              <a:t>into </a:t>
            </a:r>
            <a:r>
              <a:rPr lang="en-US" sz="2800" dirty="0" smtClean="0"/>
              <a:t>a </a:t>
            </a:r>
            <a:r>
              <a:rPr lang="en-US" sz="2800" b="1" u="sng" dirty="0" smtClean="0"/>
              <a:t>benefit</a:t>
            </a:r>
            <a:r>
              <a:rPr lang="en-US" sz="2800" dirty="0" smtClean="0"/>
              <a:t>?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286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if we eliminated permit fees altogether for certain groups?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358" y="1930400"/>
            <a:ext cx="8596668" cy="3880773"/>
          </a:xfrm>
        </p:spPr>
        <p:txBody>
          <a:bodyPr/>
          <a:lstStyle/>
          <a:p>
            <a:r>
              <a:rPr lang="en-US" sz="2400" dirty="0" smtClean="0"/>
              <a:t>How </a:t>
            </a:r>
            <a:r>
              <a:rPr lang="en-US" sz="2400" dirty="0"/>
              <a:t>much is needed if permits fees were eliminated for employees based upon years of </a:t>
            </a:r>
            <a:r>
              <a:rPr lang="en-US" sz="2400" dirty="0" smtClean="0"/>
              <a:t>service</a:t>
            </a:r>
            <a:r>
              <a:rPr lang="en-US" sz="2400" dirty="0" smtClean="0"/>
              <a:t>?  See Table</a:t>
            </a:r>
            <a:endParaRPr lang="en-US" sz="2400" dirty="0" smtClean="0"/>
          </a:p>
          <a:p>
            <a:r>
              <a:rPr lang="en-US" sz="2400" dirty="0" smtClean="0"/>
              <a:t>Not financially feasible.  </a:t>
            </a:r>
            <a:r>
              <a:rPr lang="en-US" sz="2400" dirty="0" smtClean="0"/>
              <a:t>What else can we do?</a:t>
            </a:r>
            <a:endParaRPr lang="en-US" sz="24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405" y="3251200"/>
            <a:ext cx="8010525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770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Options to </a:t>
            </a:r>
            <a:r>
              <a:rPr lang="en-US" dirty="0" smtClean="0">
                <a:solidFill>
                  <a:schemeClr val="tx1"/>
                </a:solidFill>
              </a:rPr>
              <a:t>recoup </a:t>
            </a:r>
            <a:r>
              <a:rPr lang="en-US" dirty="0">
                <a:solidFill>
                  <a:schemeClr val="tx1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ost </a:t>
            </a:r>
            <a:r>
              <a:rPr lang="en-US" dirty="0">
                <a:solidFill>
                  <a:schemeClr val="tx1"/>
                </a:solidFill>
              </a:rPr>
              <a:t>r</a:t>
            </a:r>
            <a:r>
              <a:rPr lang="en-US" dirty="0" smtClean="0">
                <a:solidFill>
                  <a:schemeClr val="tx1"/>
                </a:solidFill>
              </a:rPr>
              <a:t>evenue </a:t>
            </a:r>
            <a:r>
              <a:rPr lang="en-US" dirty="0" smtClean="0">
                <a:solidFill>
                  <a:schemeClr val="tx1"/>
                </a:solidFill>
              </a:rPr>
              <a:t>in order to provide parking as a benefit: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* Increase parking violation fee</a:t>
            </a:r>
          </a:p>
          <a:p>
            <a:r>
              <a:rPr lang="en-US" sz="2800" dirty="0"/>
              <a:t>* Increase permit fees for employees</a:t>
            </a:r>
          </a:p>
          <a:p>
            <a:r>
              <a:rPr lang="en-US" sz="2800" dirty="0"/>
              <a:t>* Increase permit fees for students</a:t>
            </a:r>
          </a:p>
          <a:p>
            <a:r>
              <a:rPr lang="en-US" sz="2800" dirty="0"/>
              <a:t>* A combination of all three of these</a:t>
            </a:r>
          </a:p>
          <a:p>
            <a:r>
              <a:rPr lang="en-US" sz="2800" dirty="0"/>
              <a:t>The analysis shows that a combination of all of the above options could work best.</a:t>
            </a:r>
          </a:p>
        </p:txBody>
      </p:sp>
    </p:spTree>
    <p:extLst>
      <p:ext uri="{BB962C8B-B14F-4D97-AF65-F5344CB8AC3E}">
        <p14:creationId xmlns:p14="http://schemas.microsoft.com/office/powerpoint/2010/main" val="3224705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Recommendations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u="sng" dirty="0" smtClean="0"/>
              <a:t>Recommendation #1</a:t>
            </a:r>
            <a:r>
              <a:rPr lang="en-US" sz="3200" dirty="0"/>
              <a:t>: Increase violation fee by $10, from $25 to $35.  By doing so, we could immediately eliminate parking permit fees for those </a:t>
            </a:r>
            <a:r>
              <a:rPr lang="en-US" sz="3200" dirty="0" smtClean="0"/>
              <a:t>employees here </a:t>
            </a:r>
            <a:r>
              <a:rPr lang="en-US" sz="3200" dirty="0"/>
              <a:t>30 or more years.  </a:t>
            </a:r>
            <a:endParaRPr lang="en-US" sz="3200" dirty="0" smtClean="0"/>
          </a:p>
          <a:p>
            <a:r>
              <a:rPr lang="en-US" sz="3200" dirty="0" smtClean="0"/>
              <a:t>If </a:t>
            </a:r>
            <a:r>
              <a:rPr lang="en-US" sz="3200" dirty="0"/>
              <a:t>we wanted to benefit more employees, it would take a slight increase in permit fees, thus </a:t>
            </a:r>
            <a:r>
              <a:rPr lang="en-US" sz="3200" dirty="0" smtClean="0"/>
              <a:t>recommendation </a:t>
            </a:r>
            <a:r>
              <a:rPr lang="en-US" sz="3200" dirty="0"/>
              <a:t>2.</a:t>
            </a:r>
          </a:p>
          <a:p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163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Recommendations–-cont.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70181"/>
            <a:ext cx="8596668" cy="4371182"/>
          </a:xfrm>
        </p:spPr>
        <p:txBody>
          <a:bodyPr>
            <a:normAutofit fontScale="92500" lnSpcReduction="10000"/>
          </a:bodyPr>
          <a:lstStyle/>
          <a:p>
            <a:r>
              <a:rPr lang="en-US" sz="3500" b="1" u="sng" dirty="0" smtClean="0"/>
              <a:t>Recommendation </a:t>
            </a:r>
            <a:r>
              <a:rPr lang="en-US" sz="3500" b="1" u="sng" dirty="0"/>
              <a:t>2</a:t>
            </a:r>
            <a:r>
              <a:rPr lang="en-US" sz="3500" dirty="0"/>
              <a:t>:  In addition to the increase in violations by $10, increase monthly parking fees by $.97 for all students and employees who have not yet achieved 20 years of service.</a:t>
            </a:r>
          </a:p>
          <a:p>
            <a:endParaRPr lang="en-US" sz="3500" dirty="0" smtClean="0">
              <a:solidFill>
                <a:schemeClr val="tx1"/>
              </a:solidFill>
            </a:endParaRPr>
          </a:p>
          <a:p>
            <a:r>
              <a:rPr lang="en-US" sz="3500" dirty="0"/>
              <a:t>In other words, eliminate the parking fee for all employees with 20 years of service or more.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760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01216"/>
            <a:ext cx="8596668" cy="152918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Options assuming some employees and all students are paying for permits and violations are up by $</a:t>
            </a:r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Monthly: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347" y="2486121"/>
            <a:ext cx="8134350" cy="416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70988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110</TotalTime>
  <Words>414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Facet</vt:lpstr>
      <vt:lpstr>Parking Proposal</vt:lpstr>
      <vt:lpstr>Parking—Benefit or Tax?</vt:lpstr>
      <vt:lpstr>As a Benefit…</vt:lpstr>
      <vt:lpstr>Parking as a tax over the years—the status quo</vt:lpstr>
      <vt:lpstr>What if we eliminated permit fees altogether for certain groups?</vt:lpstr>
      <vt:lpstr>Options to recoup lost revenue in order to provide parking as a benefit:</vt:lpstr>
      <vt:lpstr>Recommendations</vt:lpstr>
      <vt:lpstr>Recommendations–-cont.</vt:lpstr>
      <vt:lpstr>Options assuming some employees and all students are paying for permits and violations are up by $10</vt:lpstr>
      <vt:lpstr>What Next?  Two-Step Process</vt:lpstr>
    </vt:vector>
  </TitlesOfParts>
  <Company>UMKC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Vorst, Karen S.</dc:creator>
  <cp:lastModifiedBy>Vorst, Karen S.</cp:lastModifiedBy>
  <cp:revision>8</cp:revision>
  <cp:lastPrinted>2016-02-02T15:31:34Z</cp:lastPrinted>
  <dcterms:created xsi:type="dcterms:W3CDTF">2016-02-01T18:05:37Z</dcterms:created>
  <dcterms:modified xsi:type="dcterms:W3CDTF">2016-02-02T15:38:40Z</dcterms:modified>
</cp:coreProperties>
</file>